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9" r:id="rId2"/>
  </p:sldIdLst>
  <p:sldSz cx="12192000" cy="6858000"/>
  <p:notesSz cx="6858000" cy="9144000"/>
  <p:defaultTextStyle>
    <a:defPPr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B9DEF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Estilo medio 2 - Énfasis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5940675A-B579-460E-94D1-54222C63F5DA}" styleName="Sin estilo, cuadrícula de la tabla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016" autoAdjust="0"/>
    <p:restoredTop sz="94660"/>
  </p:normalViewPr>
  <p:slideViewPr>
    <p:cSldViewPr snapToGrid="0">
      <p:cViewPr varScale="1">
        <p:scale>
          <a:sx n="74" d="100"/>
          <a:sy n="74" d="100"/>
        </p:scale>
        <p:origin x="84" y="6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t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59099A9-9782-7B58-CD70-22031C453A8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30D2A02A-2546-6156-AD0A-A96C9156390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B835FEC3-2BF4-FA20-F028-B6C81E572C8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AE1F68-44ED-43BF-8665-8B550BC81615}" type="datetimeFigureOut">
              <a:rPr lang="es-ES" smtClean="0"/>
              <a:t>10/07/2023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95AF4278-1F68-A90A-79DC-B4AF62E496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21C084AF-65D4-3D95-4A81-C308E050DF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16B187-2EA9-4D7B-9ECC-18362D881F7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96161545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A8242B2-EACC-F840-20FE-A094FC122F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2B06D221-2D00-3D11-3334-298D9ED809E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D793CF73-D5C0-BD9F-3102-710BBE008BD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AE1F68-44ED-43BF-8665-8B550BC81615}" type="datetimeFigureOut">
              <a:rPr lang="es-ES" smtClean="0"/>
              <a:t>10/07/2023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384F628F-8D2C-52FB-FC1D-E05B3CE610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40BA8285-BBAC-6D1D-0F5A-1BF8583A8D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16B187-2EA9-4D7B-9ECC-18362D881F7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64032763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371B2DD6-A42F-B5E7-DFC0-6730EC86570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228DE019-8F75-CE4F-4173-58922595399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3DCA4918-D3DA-D464-5C91-C69D44EBE7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AE1F68-44ED-43BF-8665-8B550BC81615}" type="datetimeFigureOut">
              <a:rPr lang="es-ES" smtClean="0"/>
              <a:t>10/07/2023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6EE503A3-354A-BBB4-57ED-C9CA512D59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4D81CA17-A0EA-BB87-D22D-9BFD1CF5DE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16B187-2EA9-4D7B-9ECC-18362D881F7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6915838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9854BB8-C100-588B-4DE2-25EDBF1241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58B739A0-5C82-B42D-B0D2-6F6604C6DA6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9380C1A8-921E-C91B-B8AB-1BE322B65E6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AE1F68-44ED-43BF-8665-8B550BC81615}" type="datetimeFigureOut">
              <a:rPr lang="es-ES" smtClean="0"/>
              <a:t>10/07/2023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1E8240A5-D565-5B61-F0B3-188A7ECF1A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EB125828-69BF-D07A-250E-94F605FC09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16B187-2EA9-4D7B-9ECC-18362D881F7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7244351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A19249E-FF35-60BA-4495-597C76EFA0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C2861B46-1C84-F35F-806C-1250A761539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21D95D56-866E-5933-2F7F-24581B8364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AE1F68-44ED-43BF-8665-8B550BC81615}" type="datetimeFigureOut">
              <a:rPr lang="es-ES" smtClean="0"/>
              <a:t>10/07/2023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B39A86DD-0F79-DE58-D8AB-90D94531E8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BE1B8DCB-F4D4-249C-431B-29487B8396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16B187-2EA9-4D7B-9ECC-18362D881F7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17201677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758A925-13CA-24DF-BD7B-4033F3BF69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8C12E3DD-9ADF-39BA-83ED-A276B4FDA00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CE7DAAE2-3820-C957-D040-41405CB4708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50628EB0-3801-BD94-23AE-7FA17C2CA87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AE1F68-44ED-43BF-8665-8B550BC81615}" type="datetimeFigureOut">
              <a:rPr lang="es-ES" smtClean="0"/>
              <a:t>10/07/2023</a:t>
            </a:fld>
            <a:endParaRPr lang="es-E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DC2EDF31-4679-4C14-AB07-927B404F90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A36D8750-14F9-6FF0-52B7-4F464B6993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16B187-2EA9-4D7B-9ECC-18362D881F7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3469708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E81C2B7-9F0F-270C-BB0C-94BAE783FE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591C9732-0B5F-1F67-731B-CC3DA991727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2CFF6738-8599-EEC1-4D84-B1D4683259F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AF19DABA-B915-C8A6-3F67-26C47A2F464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332CE0D1-2DA3-E784-8362-89B5989BB97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8CC5FA58-5F07-E5B5-8B54-DC0BCF5D11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AE1F68-44ED-43BF-8665-8B550BC81615}" type="datetimeFigureOut">
              <a:rPr lang="es-ES" smtClean="0"/>
              <a:t>10/07/2023</a:t>
            </a:fld>
            <a:endParaRPr lang="es-ES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B68E5492-1148-642B-25FF-8B8DFC2FAC4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0BFFFA21-7AEE-DB2E-26D8-E4D0AC9B4D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16B187-2EA9-4D7B-9ECC-18362D881F7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60349929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B4228D3-56E4-C45F-E0CE-D70C0225C35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3C070D5B-A486-D380-F492-792A046422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AE1F68-44ED-43BF-8665-8B550BC81615}" type="datetimeFigureOut">
              <a:rPr lang="es-ES" smtClean="0"/>
              <a:t>10/07/2023</a:t>
            </a:fld>
            <a:endParaRPr lang="es-ES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171D5593-59B3-3D16-4884-B97F1F0C46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5A4974DE-631A-6BEA-A7A9-25B36746E0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16B187-2EA9-4D7B-9ECC-18362D881F7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2079683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1A38A59F-0060-F805-639A-1601093A6C3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AE1F68-44ED-43BF-8665-8B550BC81615}" type="datetimeFigureOut">
              <a:rPr lang="es-ES" smtClean="0"/>
              <a:t>10/07/2023</a:t>
            </a:fld>
            <a:endParaRPr lang="es-ES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175EE246-75BB-6E0B-86E8-F992E0B154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B9511A2F-6F27-0185-CC65-CC0E99480D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16B187-2EA9-4D7B-9ECC-18362D881F7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52457935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0968832-0857-BF3B-42F8-7A0773C494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C0046607-CB97-1EF9-5115-086991D6F82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94053160-E74A-198B-2E6C-5FCC9E856F3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69689215-FB99-2CA2-1762-29AFB5CC9A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AE1F68-44ED-43BF-8665-8B550BC81615}" type="datetimeFigureOut">
              <a:rPr lang="es-ES" smtClean="0"/>
              <a:t>10/07/2023</a:t>
            </a:fld>
            <a:endParaRPr lang="es-E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F9155F4D-606F-364C-2F9B-7C7EB0894E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A7649402-4899-3DB0-2BCC-DD46E48296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16B187-2EA9-4D7B-9ECC-18362D881F7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81007698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C58B1EA-1C5D-D069-2F4C-46E5E6E49E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0E23D9F0-5357-6550-237A-7643237F845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ES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059A576E-5C5E-14A3-A533-7787E7A679C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516A7B36-BB79-064B-24F7-7C28C804CA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AE1F68-44ED-43BF-8665-8B550BC81615}" type="datetimeFigureOut">
              <a:rPr lang="es-ES" smtClean="0"/>
              <a:t>10/07/2023</a:t>
            </a:fld>
            <a:endParaRPr lang="es-E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EE8067A1-6810-01C3-FEE1-F23BF2A502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73B6F4FD-15E7-0058-11DE-7CE4927AF0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516B187-2EA9-4D7B-9ECC-18362D881F7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3505031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69E538EE-AED4-3DAB-13F5-6596C3DC41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4745FA9E-8110-8A13-A176-21815F8CA9C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9721F8CA-18C4-44DC-97BA-3B4A62A9C2F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4AE1F68-44ED-43BF-8665-8B550BC81615}" type="datetimeFigureOut">
              <a:rPr lang="es-ES" smtClean="0"/>
              <a:t>10/07/2023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17DE0DC8-F132-D4B7-1B83-CB50763033D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5F680A19-006F-F961-28C9-2C15907CE4B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516B187-2EA9-4D7B-9ECC-18362D881F78}" type="slidenum">
              <a:rPr lang="es-ES" smtClean="0"/>
              <a:t>‹Nº›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0020012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9" name="Imagen 108">
            <a:extLst>
              <a:ext uri="{FF2B5EF4-FFF2-40B4-BE49-F238E27FC236}">
                <a16:creationId xmlns:a16="http://schemas.microsoft.com/office/drawing/2014/main" id="{17F92EE9-9BBF-44B4-B947-216F5A2B929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09" r="2309"/>
          <a:stretch/>
        </p:blipFill>
        <p:spPr>
          <a:xfrm>
            <a:off x="3878674" y="685794"/>
            <a:ext cx="3815777" cy="2743206"/>
          </a:xfrm>
          <a:prstGeom prst="rect">
            <a:avLst/>
          </a:prstGeom>
        </p:spPr>
      </p:pic>
      <p:cxnSp>
        <p:nvCxnSpPr>
          <p:cNvPr id="97" name="Conector recto de flecha 96">
            <a:extLst>
              <a:ext uri="{FF2B5EF4-FFF2-40B4-BE49-F238E27FC236}">
                <a16:creationId xmlns:a16="http://schemas.microsoft.com/office/drawing/2014/main" id="{7A125723-8D65-477E-A976-516E436D2A07}"/>
              </a:ext>
            </a:extLst>
          </p:cNvPr>
          <p:cNvCxnSpPr/>
          <p:nvPr/>
        </p:nvCxnSpPr>
        <p:spPr>
          <a:xfrm>
            <a:off x="6028887" y="1787583"/>
            <a:ext cx="1159104" cy="0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5" name="CuadroTexto 104">
            <a:extLst>
              <a:ext uri="{FF2B5EF4-FFF2-40B4-BE49-F238E27FC236}">
                <a16:creationId xmlns:a16="http://schemas.microsoft.com/office/drawing/2014/main" id="{CFE7028B-CB1E-4D03-B1D9-E0AA656EED33}"/>
              </a:ext>
            </a:extLst>
          </p:cNvPr>
          <p:cNvSpPr txBox="1"/>
          <p:nvPr/>
        </p:nvSpPr>
        <p:spPr>
          <a:xfrm>
            <a:off x="6295933" y="1483160"/>
            <a:ext cx="59542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16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I</a:t>
            </a:r>
            <a:r>
              <a:rPr kumimoji="0" lang="es-ES" sz="16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· </a:t>
            </a:r>
            <a:r>
              <a:rPr kumimoji="0" lang="es-ES" sz="16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R</a:t>
            </a:r>
            <a:r>
              <a:rPr kumimoji="0" lang="es-ES" sz="1600" b="0" i="0" u="none" strike="noStrike" kern="1200" cap="none" spc="0" normalizeH="0" baseline="-2500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</a:t>
            </a:r>
          </a:p>
        </p:txBody>
      </p:sp>
      <p:sp>
        <p:nvSpPr>
          <p:cNvPr id="234" name="CuadroTexto 233">
            <a:extLst>
              <a:ext uri="{FF2B5EF4-FFF2-40B4-BE49-F238E27FC236}">
                <a16:creationId xmlns:a16="http://schemas.microsoft.com/office/drawing/2014/main" id="{7B771709-CF4D-45F4-BC39-103132C78E6A}"/>
              </a:ext>
            </a:extLst>
          </p:cNvPr>
          <p:cNvSpPr txBox="1"/>
          <p:nvPr/>
        </p:nvSpPr>
        <p:spPr>
          <a:xfrm>
            <a:off x="5845536" y="1984947"/>
            <a:ext cx="366701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16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I</a:t>
            </a:r>
            <a:endParaRPr kumimoji="0" lang="es-ES" sz="1600" b="0" i="1" u="none" strike="noStrike" kern="1200" cap="none" spc="0" normalizeH="0" baseline="-2500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cxnSp>
        <p:nvCxnSpPr>
          <p:cNvPr id="107" name="Conector recto de flecha 106">
            <a:extLst>
              <a:ext uri="{FF2B5EF4-FFF2-40B4-BE49-F238E27FC236}">
                <a16:creationId xmlns:a16="http://schemas.microsoft.com/office/drawing/2014/main" id="{CD437BBE-DCC8-4CDA-99E7-632261662132}"/>
              </a:ext>
            </a:extLst>
          </p:cNvPr>
          <p:cNvCxnSpPr/>
          <p:nvPr/>
        </p:nvCxnSpPr>
        <p:spPr>
          <a:xfrm>
            <a:off x="6028887" y="1787583"/>
            <a:ext cx="0" cy="764061"/>
          </a:xfrm>
          <a:prstGeom prst="straightConnector1">
            <a:avLst/>
          </a:prstGeom>
          <a:ln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Flecha: hacia la izquierda 1">
            <a:extLst>
              <a:ext uri="{FF2B5EF4-FFF2-40B4-BE49-F238E27FC236}">
                <a16:creationId xmlns:a16="http://schemas.microsoft.com/office/drawing/2014/main" id="{F32F1C51-CACF-4D3A-B605-9D5D4D73C0E9}"/>
              </a:ext>
            </a:extLst>
          </p:cNvPr>
          <p:cNvSpPr/>
          <p:nvPr/>
        </p:nvSpPr>
        <p:spPr>
          <a:xfrm>
            <a:off x="5307715" y="1246564"/>
            <a:ext cx="1583641" cy="305205"/>
          </a:xfrm>
          <a:prstGeom prst="leftArrow">
            <a:avLst/>
          </a:prstGeom>
          <a:solidFill>
            <a:srgbClr val="B9DEF3">
              <a:alpha val="60000"/>
            </a:srgb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1200" b="0" i="1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R</a:t>
            </a:r>
            <a:r>
              <a:rPr kumimoji="0" lang="es-ES" sz="1200" b="0" i="0" u="none" strike="noStrike" kern="1200" cap="none" spc="0" normalizeH="0" baseline="-2500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</a:t>
            </a:r>
            <a:r>
              <a:rPr kumimoji="0" lang="es-ES" sz="12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 </a:t>
            </a:r>
            <a:r>
              <a:rPr kumimoji="0" lang="es-ES" sz="12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increases</a:t>
            </a:r>
            <a:endParaRPr kumimoji="0" lang="es-ES" sz="1200" b="0" i="0" u="none" strike="noStrike" kern="120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aphicFrame>
        <p:nvGraphicFramePr>
          <p:cNvPr id="3" name="Tabla 2">
            <a:extLst>
              <a:ext uri="{FF2B5EF4-FFF2-40B4-BE49-F238E27FC236}">
                <a16:creationId xmlns:a16="http://schemas.microsoft.com/office/drawing/2014/main" id="{2BA65542-C765-D9BF-9236-49FBD8BB6EF6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31646172"/>
              </p:ext>
            </p:extLst>
          </p:nvPr>
        </p:nvGraphicFramePr>
        <p:xfrm>
          <a:off x="4017742" y="3682623"/>
          <a:ext cx="3666687" cy="1648083"/>
        </p:xfrm>
        <a:graphic>
          <a:graphicData uri="http://schemas.openxmlformats.org/drawingml/2006/table">
            <a:tbl>
              <a:tblPr firstRow="1" firstCol="1" bandRow="1">
                <a:tableStyleId>{5940675A-B579-460E-94D1-54222C63F5DA}</a:tableStyleId>
              </a:tblPr>
              <a:tblGrid>
                <a:gridCol w="1092672">
                  <a:extLst>
                    <a:ext uri="{9D8B030D-6E8A-4147-A177-3AD203B41FA5}">
                      <a16:colId xmlns:a16="http://schemas.microsoft.com/office/drawing/2014/main" val="629263189"/>
                    </a:ext>
                  </a:extLst>
                </a:gridCol>
                <a:gridCol w="858005">
                  <a:extLst>
                    <a:ext uri="{9D8B030D-6E8A-4147-A177-3AD203B41FA5}">
                      <a16:colId xmlns:a16="http://schemas.microsoft.com/office/drawing/2014/main" val="2888717799"/>
                    </a:ext>
                  </a:extLst>
                </a:gridCol>
                <a:gridCol w="858005">
                  <a:extLst>
                    <a:ext uri="{9D8B030D-6E8A-4147-A177-3AD203B41FA5}">
                      <a16:colId xmlns:a16="http://schemas.microsoft.com/office/drawing/2014/main" val="1630295129"/>
                    </a:ext>
                  </a:extLst>
                </a:gridCol>
                <a:gridCol w="858005">
                  <a:extLst>
                    <a:ext uri="{9D8B030D-6E8A-4147-A177-3AD203B41FA5}">
                      <a16:colId xmlns:a16="http://schemas.microsoft.com/office/drawing/2014/main" val="2734681771"/>
                    </a:ext>
                  </a:extLst>
                </a:gridCol>
              </a:tblGrid>
              <a:tr h="0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200" i="1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R</a:t>
                      </a:r>
                      <a:r>
                        <a:rPr lang="en-US" sz="1200" baseline="-250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</a:t>
                      </a:r>
                      <a:endParaRPr lang="es-ES" sz="12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(</a:t>
                      </a:r>
                      <a:r>
                        <a:rPr lang="en-US" sz="12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  <a:sym typeface="Symbol" panose="05050102010706020507" pitchFamily="18" charset="2"/>
                        </a:rPr>
                        <a:t></a:t>
                      </a:r>
                      <a:r>
                        <a:rPr lang="en-US" sz="12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·cm</a:t>
                      </a:r>
                      <a:r>
                        <a:rPr lang="en-US" sz="1200" baseline="300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2</a:t>
                      </a:r>
                      <a:r>
                        <a:rPr lang="en-US" sz="12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)</a:t>
                      </a:r>
                      <a:endParaRPr lang="es-ES" sz="1200" dirty="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200" i="1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I</a:t>
                      </a:r>
                      <a:r>
                        <a:rPr lang="en-US" sz="1200" baseline="-250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SC</a:t>
                      </a:r>
                      <a:endParaRPr lang="es-ES" sz="12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(A)</a:t>
                      </a:r>
                      <a:endParaRPr lang="es-ES" sz="1200" dirty="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FF</a:t>
                      </a:r>
                      <a:endParaRPr lang="es-ES" sz="1200" dirty="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200" i="1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P</a:t>
                      </a:r>
                      <a:r>
                        <a:rPr lang="en-US" sz="1200" baseline="-250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max</a:t>
                      </a:r>
                      <a:endParaRPr lang="es-ES" sz="1200" dirty="0">
                        <a:effectLst/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(W)</a:t>
                      </a:r>
                      <a:endParaRPr lang="es-ES" sz="1200" dirty="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 anchor="ctr">
                    <a:lnB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935579123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</a:t>
                      </a:r>
                      <a:endParaRPr lang="es-ES" sz="120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0.042</a:t>
                      </a:r>
                      <a:endParaRPr lang="es-ES" sz="120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0.843</a:t>
                      </a:r>
                      <a:endParaRPr lang="es-ES" sz="120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0.025</a:t>
                      </a:r>
                      <a:endParaRPr lang="es-ES" sz="120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>
                    <a:lnT w="28575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</a:tcPr>
                </a:tc>
                <a:extLst>
                  <a:ext uri="{0D108BD9-81ED-4DB2-BD59-A6C34878D82A}">
                    <a16:rowId xmlns:a16="http://schemas.microsoft.com/office/drawing/2014/main" val="97360991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0.5</a:t>
                      </a:r>
                      <a:endParaRPr lang="es-ES" sz="120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0.042</a:t>
                      </a:r>
                      <a:endParaRPr lang="es-ES" sz="120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0.817</a:t>
                      </a:r>
                      <a:endParaRPr lang="es-ES" sz="120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0.024</a:t>
                      </a:r>
                      <a:endParaRPr lang="es-ES" sz="120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198421039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</a:t>
                      </a:r>
                      <a:endParaRPr lang="es-ES" sz="120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0.042</a:t>
                      </a:r>
                      <a:endParaRPr lang="es-ES" sz="1200" dirty="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0.788</a:t>
                      </a:r>
                      <a:endParaRPr lang="es-ES" sz="120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0.023</a:t>
                      </a:r>
                      <a:endParaRPr lang="es-ES" sz="120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81504357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4</a:t>
                      </a:r>
                      <a:endParaRPr lang="es-ES" sz="120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0.042</a:t>
                      </a:r>
                      <a:endParaRPr lang="es-ES" sz="120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0.627</a:t>
                      </a:r>
                      <a:endParaRPr lang="es-ES" sz="120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0.018</a:t>
                      </a:r>
                      <a:endParaRPr lang="es-ES" sz="120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324738917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8</a:t>
                      </a:r>
                      <a:endParaRPr lang="es-ES" sz="120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0.042</a:t>
                      </a:r>
                      <a:endParaRPr lang="es-ES" sz="120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0.441</a:t>
                      </a:r>
                      <a:endParaRPr lang="es-ES" sz="120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0.013</a:t>
                      </a:r>
                      <a:endParaRPr lang="es-ES" sz="120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3311665410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16</a:t>
                      </a:r>
                      <a:endParaRPr lang="es-ES" sz="120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0.039</a:t>
                      </a:r>
                      <a:endParaRPr lang="es-ES" sz="120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0.264</a:t>
                      </a:r>
                      <a:endParaRPr lang="es-ES" sz="120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0.007</a:t>
                      </a:r>
                      <a:endParaRPr lang="es-ES" sz="120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2955858876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32</a:t>
                      </a:r>
                      <a:endParaRPr lang="es-ES" sz="120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0.021</a:t>
                      </a:r>
                      <a:endParaRPr lang="es-ES" sz="120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20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0.251</a:t>
                      </a:r>
                      <a:endParaRPr lang="es-ES" sz="120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7000"/>
                        </a:lnSpc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  <a:latin typeface="Arial" panose="020B0604020202020204" pitchFamily="34" charset="0"/>
                          <a:cs typeface="Arial" panose="020B0604020202020204" pitchFamily="34" charset="0"/>
                        </a:rPr>
                        <a:t>0.004</a:t>
                      </a:r>
                      <a:endParaRPr lang="es-ES" sz="1200" dirty="0">
                        <a:effectLst/>
                        <a:latin typeface="Arial" panose="020B060402020202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68580" marR="68580" marT="0" marB="0"/>
                </a:tc>
                <a:extLst>
                  <a:ext uri="{0D108BD9-81ED-4DB2-BD59-A6C34878D82A}">
                    <a16:rowId xmlns:a16="http://schemas.microsoft.com/office/drawing/2014/main" val="118655966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57870431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81</TotalTime>
  <Words>49</Words>
  <Application>Microsoft Office PowerPoint</Application>
  <PresentationFormat>Panorámica</PresentationFormat>
  <Paragraphs>38</Paragraphs>
  <Slides>1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Tema de Office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ivan.garciav@upm.es</dc:creator>
  <cp:lastModifiedBy>ivan.garciav@upm.es</cp:lastModifiedBy>
  <cp:revision>6</cp:revision>
  <dcterms:created xsi:type="dcterms:W3CDTF">2022-07-24T15:14:59Z</dcterms:created>
  <dcterms:modified xsi:type="dcterms:W3CDTF">2023-07-10T19:08:38Z</dcterms:modified>
</cp:coreProperties>
</file>

<file path=docProps/thumbnail.jpeg>
</file>